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338" r:id="rId4"/>
    <p:sldId id="357" r:id="rId5"/>
    <p:sldId id="347" r:id="rId6"/>
    <p:sldId id="334" r:id="rId7"/>
    <p:sldId id="320" r:id="rId8"/>
    <p:sldId id="356" r:id="rId9"/>
    <p:sldId id="331" r:id="rId10"/>
    <p:sldId id="354" r:id="rId11"/>
    <p:sldId id="358" r:id="rId12"/>
    <p:sldId id="3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FFFFFF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50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png>
</file>

<file path=ppt/media/image12.tiff>
</file>

<file path=ppt/media/image13.tiff>
</file>

<file path=ppt/media/image14.tiff>
</file>

<file path=ppt/media/image16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0FD5A6-E7C9-184D-8732-1EF6F668990C}"/>
              </a:ext>
            </a:extLst>
          </p:cNvPr>
          <p:cNvSpPr txBox="1"/>
          <p:nvPr/>
        </p:nvSpPr>
        <p:spPr>
          <a:xfrm>
            <a:off x="567559" y="536027"/>
            <a:ext cx="976411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11.1 Control System Overview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11.2 Error Dynamics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B39045-12A3-B84B-B863-79F1CF5A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535DAC-25F5-724E-87C1-F2B27972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0BC408-6D74-874D-A0F4-CBDAB48B31BD}"/>
              </a:ext>
            </a:extLst>
          </p:cNvPr>
          <p:cNvSpPr txBox="1"/>
          <p:nvPr/>
        </p:nvSpPr>
        <p:spPr>
          <a:xfrm>
            <a:off x="843455" y="811924"/>
            <a:ext cx="830227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Types of control for the following tasks: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Shaking hands with a human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Erasing a whiteboard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Spray painting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Back massage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Pushing an object across the floor with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a mobile robot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Opening a refrigerator door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Inserting a peg in a hole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Polishing with a polishing wheel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Folding laundry</a:t>
            </a:r>
          </a:p>
          <a:p>
            <a:pPr algn="l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82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B39045-12A3-B84B-B863-79F1CF5A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535DAC-25F5-724E-87C1-F2B27972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0BC408-6D74-874D-A0F4-CBDAB48B31BD}"/>
                  </a:ext>
                </a:extLst>
              </p:cNvPr>
              <p:cNvSpPr txBox="1"/>
              <p:nvPr/>
            </p:nvSpPr>
            <p:spPr>
              <a:xfrm>
                <a:off x="843455" y="811924"/>
                <a:ext cx="8853706" cy="58702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If the error dynamics characteristic equation is </a:t>
                </a:r>
              </a:p>
              <a:p>
                <a:pPr algn="l"/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+ 3 + 2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)(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+ 3 − 2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)(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− 2) = 0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does the error converge to zero?</a:t>
                </a: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Note:  if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error and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(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then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𝑥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𝐴𝑥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where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𝐴</m:t>
                      </m:r>
                      <m:r>
                        <a:rPr lang="en-US" sz="2400" b="0" i="1" dirty="0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0" i="1" dirty="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b="0" i="1" dirty="0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b="0" i="1" dirty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26</m:t>
                                </m:r>
                              </m:e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−4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0BC408-6D74-874D-A0F4-CBDAB48B31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3455" y="811924"/>
                <a:ext cx="8853706" cy="5870261"/>
              </a:xfrm>
              <a:prstGeom prst="rect">
                <a:avLst/>
              </a:prstGeom>
              <a:blipFill>
                <a:blip r:embed="rId2"/>
                <a:stretch>
                  <a:fillRect l="-858" t="-6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5525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B39045-12A3-B84B-B863-79F1CF5A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535DAC-25F5-724E-87C1-F2B27972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0BC408-6D74-874D-A0F4-CBDAB48B31BD}"/>
              </a:ext>
            </a:extLst>
          </p:cNvPr>
          <p:cNvSpPr txBox="1"/>
          <p:nvPr/>
        </p:nvSpPr>
        <p:spPr>
          <a:xfrm>
            <a:off x="843455" y="811924"/>
            <a:ext cx="1027755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You can choose a control law to be a virtual spring, a virtual damper, a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virtual spring plus damper, or nothing.  Which of these could stabilize an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actuated pendulum with viscous friction to the upright configuration?  To a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horizontal configuration?  To the downward configuration?  Describe the 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transient and steady-state error response for each.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866DD8-B242-3746-ABC6-F6CB724A85EB}"/>
              </a:ext>
            </a:extLst>
          </p:cNvPr>
          <p:cNvGrpSpPr/>
          <p:nvPr/>
        </p:nvGrpSpPr>
        <p:grpSpPr>
          <a:xfrm>
            <a:off x="1719624" y="3129221"/>
            <a:ext cx="782205" cy="1424411"/>
            <a:chOff x="3803650" y="4228244"/>
            <a:chExt cx="782205" cy="142441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7EE740A-E9C5-FC4E-96EB-F3D23C391B5D}"/>
                </a:ext>
              </a:extLst>
            </p:cNvPr>
            <p:cNvGrpSpPr/>
            <p:nvPr/>
          </p:nvGrpSpPr>
          <p:grpSpPr>
            <a:xfrm>
              <a:off x="4239491" y="4506005"/>
              <a:ext cx="346364" cy="1146650"/>
              <a:chOff x="4239491" y="4506005"/>
              <a:chExt cx="346364" cy="1146650"/>
            </a:xfrm>
            <a:scene3d>
              <a:camera prst="orthographicFront">
                <a:rot lat="0" lon="0" rev="1800000"/>
              </a:camera>
              <a:lightRig rig="threePt" dir="t"/>
            </a:scene3d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DC68A4E9-1D3B-444B-97CE-3CF886CB9C94}"/>
                  </a:ext>
                </a:extLst>
              </p:cNvPr>
              <p:cNvCxnSpPr>
                <a:stCxn id="5" idx="0"/>
              </p:cNvCxnSpPr>
              <p:nvPr/>
            </p:nvCxnSpPr>
            <p:spPr>
              <a:xfrm>
                <a:off x="4412673" y="4506005"/>
                <a:ext cx="0" cy="1017266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49B5B344-70D9-3041-9B3D-4214E0272833}"/>
                  </a:ext>
                </a:extLst>
              </p:cNvPr>
              <p:cNvSpPr/>
              <p:nvPr/>
            </p:nvSpPr>
            <p:spPr>
              <a:xfrm>
                <a:off x="4364377" y="4506005"/>
                <a:ext cx="96591" cy="96591"/>
              </a:xfrm>
              <a:prstGeom prst="ellipse">
                <a:avLst/>
              </a:prstGeom>
              <a:solidFill>
                <a:schemeClr val="tx1">
                  <a:alpha val="94902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E41E3743-615F-0349-BBE9-64DC5BD95A20}"/>
                  </a:ext>
                </a:extLst>
              </p:cNvPr>
              <p:cNvSpPr/>
              <p:nvPr/>
            </p:nvSpPr>
            <p:spPr>
              <a:xfrm>
                <a:off x="4239491" y="5306291"/>
                <a:ext cx="346364" cy="346364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49D5FBE-C9A9-C944-BA8C-BEDB2C3AD3D4}"/>
                </a:ext>
              </a:extLst>
            </p:cNvPr>
            <p:cNvSpPr txBox="1"/>
            <p:nvPr/>
          </p:nvSpPr>
          <p:spPr>
            <a:xfrm>
              <a:off x="3803650" y="4228244"/>
              <a:ext cx="68961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6000" dirty="0">
                  <a:latin typeface="Arial" panose="020B0604020202020204" pitchFamily="34" charset="0"/>
                  <a:cs typeface="Arial" panose="020B0604020202020204" pitchFamily="34" charset="0"/>
                </a:rPr>
                <a:t>⤿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13B01E5-171D-9C46-9154-B565F4112775}"/>
              </a:ext>
            </a:extLst>
          </p:cNvPr>
          <p:cNvCxnSpPr/>
          <p:nvPr/>
        </p:nvCxnSpPr>
        <p:spPr>
          <a:xfrm>
            <a:off x="3214768" y="3396865"/>
            <a:ext cx="0" cy="8891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4D1C924-514A-374D-A546-A67C9A0978D1}"/>
              </a:ext>
            </a:extLst>
          </p:cNvPr>
          <p:cNvSpPr txBox="1"/>
          <p:nvPr/>
        </p:nvSpPr>
        <p:spPr>
          <a:xfrm>
            <a:off x="3295356" y="381046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3096941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Example control objectives: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motion control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force control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hybrid motion-force control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impedance control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Control system block diagram: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746481-BDD5-E042-A1F8-5ED67EB0321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854" y="2012401"/>
            <a:ext cx="10848292" cy="386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3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Simplified block diagram: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Also assuming continuous-time (not discrete-time) control.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AA0631-EC1D-5D4B-B7C3-7B04C7CC2CC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55011" y="1651969"/>
            <a:ext cx="6912634" cy="376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6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93504E-8717-F141-B3B1-3E4971F71E1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8365" y="1258723"/>
            <a:ext cx="6550573" cy="41869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motion control,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reference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𝜃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     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actual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      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𝜃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𝜃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−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step error response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𝜃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starting from 𝜃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(0) = 1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Steady-state error response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Transient error response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overshoot, settling time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4D3FD51-EBDC-304E-8E17-5BDBD8141E34}"/>
              </a:ext>
            </a:extLst>
          </p:cNvPr>
          <p:cNvCxnSpPr/>
          <p:nvPr/>
        </p:nvCxnSpPr>
        <p:spPr>
          <a:xfrm>
            <a:off x="6794938" y="4311869"/>
            <a:ext cx="0" cy="961697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7D74C4-DACB-D246-B3D6-9B11F03A4D3C}"/>
              </a:ext>
            </a:extLst>
          </p:cNvPr>
          <p:cNvCxnSpPr/>
          <p:nvPr/>
        </p:nvCxnSpPr>
        <p:spPr>
          <a:xfrm flipV="1">
            <a:off x="6802821" y="1347952"/>
            <a:ext cx="0" cy="291662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C52431A-EB76-3C41-A852-BCEC859E829E}"/>
              </a:ext>
            </a:extLst>
          </p:cNvPr>
          <p:cNvSpPr txBox="1"/>
          <p:nvPr/>
        </p:nvSpPr>
        <p:spPr>
          <a:xfrm>
            <a:off x="6494856" y="466659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7A2CF2-B7F2-A64C-A154-647FEAE186B9}"/>
              </a:ext>
            </a:extLst>
          </p:cNvPr>
          <p:cNvSpPr txBox="1"/>
          <p:nvPr/>
        </p:nvSpPr>
        <p:spPr>
          <a:xfrm>
            <a:off x="6802821" y="204047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9B32D9-47D3-AF48-AFCB-94419CFC5B7A}"/>
              </a:ext>
            </a:extLst>
          </p:cNvPr>
          <p:cNvSpPr txBox="1"/>
          <p:nvPr/>
        </p:nvSpPr>
        <p:spPr>
          <a:xfrm>
            <a:off x="8426669" y="2711669"/>
            <a:ext cx="2953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overshoot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|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| ×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100% </a:t>
            </a:r>
          </a:p>
        </p:txBody>
      </p:sp>
    </p:spTree>
    <p:extLst>
      <p:ext uri="{BB962C8B-B14F-4D97-AF65-F5344CB8AC3E}">
        <p14:creationId xmlns:p14="http://schemas.microsoft.com/office/powerpoint/2010/main" val="4184081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System dynamics, feedback controllers, and error response are often modeled by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ordinary differential equations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simplest linear ODE exhibiting overshoot is second order, e.g.,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or, if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67A0F4-B45F-2446-9C24-1F2673B85B8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0083" y="3276601"/>
            <a:ext cx="4871545" cy="22434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41A1D8-8D35-FE4E-B024-25F086CE28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8811" y="3429000"/>
            <a:ext cx="3442539" cy="4936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995A89-BA61-4147-B556-9728E06357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8811" y="4849738"/>
            <a:ext cx="3567879" cy="8992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D6AFBC-55D8-234C-9A84-BBFD77363E03}"/>
              </a:ext>
            </a:extLst>
          </p:cNvPr>
          <p:cNvSpPr txBox="1"/>
          <p:nvPr/>
        </p:nvSpPr>
        <p:spPr>
          <a:xfrm>
            <a:off x="6385034" y="5591016"/>
            <a:ext cx="48077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depend on the control law</a:t>
            </a:r>
          </a:p>
        </p:txBody>
      </p:sp>
    </p:spTree>
    <p:extLst>
      <p:ext uri="{BB962C8B-B14F-4D97-AF65-F5344CB8AC3E}">
        <p14:creationId xmlns:p14="http://schemas.microsoft.com/office/powerpoint/2010/main" val="206966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38D75F-5417-2240-984E-5B567090FB8F}"/>
              </a:ext>
            </a:extLst>
          </p:cNvPr>
          <p:cNvSpPr/>
          <p:nvPr/>
        </p:nvSpPr>
        <p:spPr>
          <a:xfrm>
            <a:off x="1202724" y="2837828"/>
            <a:ext cx="5544065" cy="3666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more general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-order linear ODE: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42F6C7-06BA-0847-A7E3-EB2CE14E263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559" y="2331745"/>
            <a:ext cx="8043042" cy="24460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77100B-0742-584F-A1B2-096C294AD86D}"/>
              </a:ext>
            </a:extLst>
          </p:cNvPr>
          <p:cNvSpPr txBox="1"/>
          <p:nvPr/>
        </p:nvSpPr>
        <p:spPr>
          <a:xfrm>
            <a:off x="8886584" y="2398994"/>
            <a:ext cx="2677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nonhomogenous</a:t>
            </a: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16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homogeneous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5FADEC0-9086-9543-80CC-FD88CE00F553}"/>
              </a:ext>
            </a:extLst>
          </p:cNvPr>
          <p:cNvSpPr/>
          <p:nvPr/>
        </p:nvSpPr>
        <p:spPr>
          <a:xfrm>
            <a:off x="457200" y="2932386"/>
            <a:ext cx="11382703" cy="2073166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735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38D75F-5417-2240-984E-5B567090FB8F}"/>
              </a:ext>
            </a:extLst>
          </p:cNvPr>
          <p:cNvSpPr/>
          <p:nvPr/>
        </p:nvSpPr>
        <p:spPr>
          <a:xfrm>
            <a:off x="1202724" y="2837828"/>
            <a:ext cx="5544065" cy="3666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Defining a state vector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...,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you can write the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-order ODE as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first-order ODEs (a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vector ODE).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5387F7-A28D-764D-880E-670BDEAE6AF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346" y="2472858"/>
            <a:ext cx="2838974" cy="23180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AAE7BB-C98B-C446-A7E6-080F8D40506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93324" y="3647628"/>
            <a:ext cx="7194330" cy="23180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48EDBB-8471-FC40-99F9-BADC4133FB0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71999" y="2837828"/>
            <a:ext cx="2073168" cy="446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45763B-310E-B141-87F2-24A465CCC22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75709" y="2799497"/>
            <a:ext cx="2596274" cy="4844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56BEB8E-F43B-6C40-99A8-E8DEB0B625AC}"/>
              </a:ext>
            </a:extLst>
          </p:cNvPr>
          <p:cNvSpPr txBox="1"/>
          <p:nvPr/>
        </p:nvSpPr>
        <p:spPr>
          <a:xfrm>
            <a:off x="7345167" y="2810892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</a:p>
        </p:txBody>
      </p:sp>
    </p:spTree>
    <p:extLst>
      <p:ext uri="{BB962C8B-B14F-4D97-AF65-F5344CB8AC3E}">
        <p14:creationId xmlns:p14="http://schemas.microsoft.com/office/powerpoint/2010/main" val="1508980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/>
              <p:nvPr/>
            </p:nvSpPr>
            <p:spPr>
              <a:xfrm>
                <a:off x="567558" y="536027"/>
                <a:ext cx="10484070" cy="60908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Important concepts, symbols, and equations</a:t>
                </a:r>
                <a:r>
                  <a:rPr lang="en-US" sz="2400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(cont.)</a:t>
                </a:r>
                <a:endParaRPr lang="en-US" sz="2400" u="sng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If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Re(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&lt; 0 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for all eigenvalues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of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then the error dynamics are </a:t>
                </a:r>
                <a:r>
                  <a:rPr lang="en-US" sz="2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stable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(the error decays to zero).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eigenvalues are the roots of the </a:t>
                </a:r>
                <a:r>
                  <a:rPr lang="en-US" sz="2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characteristic equation</a:t>
                </a:r>
              </a:p>
              <a:p>
                <a:endParaRPr lang="en-US" sz="24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Necessary conditions 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for stability:  each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′</m:t>
                        </m:r>
                      </m:sup>
                    </m:sSubSup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&gt;0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These necessary conditions are also </a:t>
                </a:r>
                <a:r>
                  <a:rPr lang="en-US" sz="2400" b="1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sufficient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for first- and second-order systems.</a:t>
                </a:r>
              </a:p>
              <a:p>
                <a:endParaRPr lang="en-US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A959AB7-6B79-F046-849C-659BA6263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8" y="536027"/>
                <a:ext cx="10484070" cy="6090835"/>
              </a:xfrm>
              <a:prstGeom prst="rect">
                <a:avLst/>
              </a:prstGeom>
              <a:blipFill>
                <a:blip r:embed="rId2"/>
                <a:stretch>
                  <a:fillRect l="-969" t="-624" r="-7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F07EE0D-7D85-8942-AC10-83BE84FF7073}"/>
              </a:ext>
            </a:extLst>
          </p:cNvPr>
          <p:cNvGrpSpPr/>
          <p:nvPr/>
        </p:nvGrpSpPr>
        <p:grpSpPr>
          <a:xfrm>
            <a:off x="3184633" y="1341187"/>
            <a:ext cx="4678155" cy="435840"/>
            <a:chOff x="5271999" y="2799497"/>
            <a:chExt cx="5199984" cy="48445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517EF8D-BE00-A348-A64D-4013183E8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71999" y="2837828"/>
              <a:ext cx="2073168" cy="44612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DC202B4-7825-D146-BBE5-B2D0AF86F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75709" y="2799497"/>
              <a:ext cx="2596274" cy="48445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564FF-3429-C440-BE83-56534F310089}"/>
                </a:ext>
              </a:extLst>
            </p:cNvPr>
            <p:cNvSpPr txBox="1"/>
            <p:nvPr/>
          </p:nvSpPr>
          <p:spPr>
            <a:xfrm>
              <a:off x="7345167" y="2810892"/>
              <a:ext cx="4924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→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8ABEDA0-5017-F64E-A147-DF7CFC104B4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9331" y="3733376"/>
            <a:ext cx="8660524" cy="49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05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13839</TotalTime>
  <Words>573</Words>
  <Application>Microsoft Macintosh PowerPoint</Application>
  <PresentationFormat>Widescreen</PresentationFormat>
  <Paragraphs>148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581</cp:revision>
  <cp:lastPrinted>2020-11-06T11:56:22Z</cp:lastPrinted>
  <dcterms:created xsi:type="dcterms:W3CDTF">2020-09-16T15:38:21Z</dcterms:created>
  <dcterms:modified xsi:type="dcterms:W3CDTF">2020-11-24T04:52:31Z</dcterms:modified>
</cp:coreProperties>
</file>

<file path=docProps/thumbnail.jpeg>
</file>